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28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A7AF-B38A-45B0-9AA4-72CC966EBAA6}" type="datetimeFigureOut">
              <a:rPr lang="pl-PL" smtClean="0"/>
              <a:t>2020-03-16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A1B6-34D9-4A31-8222-0AB4AD6CC7A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A7AF-B38A-45B0-9AA4-72CC966EBAA6}" type="datetimeFigureOut">
              <a:rPr lang="pl-PL" smtClean="0"/>
              <a:t>2020-03-16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A1B6-34D9-4A31-8222-0AB4AD6CC7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A7AF-B38A-45B0-9AA4-72CC966EBAA6}" type="datetimeFigureOut">
              <a:rPr lang="pl-PL" smtClean="0"/>
              <a:t>2020-03-16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A1B6-34D9-4A31-8222-0AB4AD6CC7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A7AF-B38A-45B0-9AA4-72CC966EBAA6}" type="datetimeFigureOut">
              <a:rPr lang="pl-PL" smtClean="0"/>
              <a:t>2020-03-16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A1B6-34D9-4A31-8222-0AB4AD6CC7A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A7AF-B38A-45B0-9AA4-72CC966EBAA6}" type="datetimeFigureOut">
              <a:rPr lang="pl-PL" smtClean="0"/>
              <a:t>2020-03-16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A1B6-34D9-4A31-8222-0AB4AD6CC7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A7AF-B38A-45B0-9AA4-72CC966EBAA6}" type="datetimeFigureOut">
              <a:rPr lang="pl-PL" smtClean="0"/>
              <a:t>2020-03-16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A1B6-34D9-4A31-8222-0AB4AD6CC7A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A7AF-B38A-45B0-9AA4-72CC966EBAA6}" type="datetimeFigureOut">
              <a:rPr lang="pl-PL" smtClean="0"/>
              <a:t>2020-03-16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A1B6-34D9-4A31-8222-0AB4AD6CC7A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A7AF-B38A-45B0-9AA4-72CC966EBAA6}" type="datetimeFigureOut">
              <a:rPr lang="pl-PL" smtClean="0"/>
              <a:t>2020-03-16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A1B6-34D9-4A31-8222-0AB4AD6CC7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A7AF-B38A-45B0-9AA4-72CC966EBAA6}" type="datetimeFigureOut">
              <a:rPr lang="pl-PL" smtClean="0"/>
              <a:t>2020-03-16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A1B6-34D9-4A31-8222-0AB4AD6CC7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A7AF-B38A-45B0-9AA4-72CC966EBAA6}" type="datetimeFigureOut">
              <a:rPr lang="pl-PL" smtClean="0"/>
              <a:t>2020-03-16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A1B6-34D9-4A31-8222-0AB4AD6CC7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A7AF-B38A-45B0-9AA4-72CC966EBAA6}" type="datetimeFigureOut">
              <a:rPr lang="pl-PL" smtClean="0"/>
              <a:t>2020-03-16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A1B6-34D9-4A31-8222-0AB4AD6CC7A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06A7AF-B38A-45B0-9AA4-72CC966EBAA6}" type="datetimeFigureOut">
              <a:rPr lang="pl-PL" smtClean="0"/>
              <a:t>2020-03-16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9CA1B6-34D9-4A31-8222-0AB4AD6CC7A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slide" Target="slide1.xml"/><Relationship Id="rId2" Type="http://schemas.openxmlformats.org/officeDocument/2006/relationships/hyperlink" Target="http://chemia.zamkor.pl/artykul/69/1312-badanie-wlasciwosci-i-skladu-ropy-naftowej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210803" cy="1784489"/>
          </a:xfrm>
        </p:spPr>
        <p:txBody>
          <a:bodyPr/>
          <a:lstStyle/>
          <a:p>
            <a:pPr marL="182880" indent="0" algn="ctr">
              <a:buNone/>
            </a:pPr>
            <a:r>
              <a:rPr lang="pl-PL" dirty="0" smtClean="0"/>
              <a:t>ROPA NAFTOWA</a:t>
            </a:r>
            <a:br>
              <a:rPr lang="pl-PL" dirty="0" smtClean="0"/>
            </a:br>
            <a:r>
              <a:rPr lang="pl-PL" dirty="0" smtClean="0"/>
              <a:t> I GAZ ZIEMNY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84637" y="354364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</a:rPr>
              <a:t>ROPA NAFTOWA</a:t>
            </a:r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724128" y="357301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GAZ ZIEMNY</a:t>
            </a:r>
            <a:endParaRPr lang="pl-P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 flipH="1">
            <a:off x="1691680" y="2708920"/>
            <a:ext cx="237626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4465057" y="2708920"/>
            <a:ext cx="2051159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971600" y="39423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hlinkClick r:id="rId2" action="ppaction://hlinksldjump"/>
              </a:rPr>
              <a:t>WYDOBYCIE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Schemat blokowy: łącznik 19"/>
          <p:cNvSpPr/>
          <p:nvPr/>
        </p:nvSpPr>
        <p:spPr>
          <a:xfrm>
            <a:off x="827584" y="4055006"/>
            <a:ext cx="144016" cy="14401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043608" y="429498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3" action="ppaction://hlinksldjump"/>
              </a:rPr>
              <a:t>SKŁAD</a:t>
            </a:r>
            <a:endParaRPr lang="pl-PL" dirty="0"/>
          </a:p>
        </p:txBody>
      </p:sp>
      <p:sp>
        <p:nvSpPr>
          <p:cNvPr id="23" name="Schemat blokowy: łącznik 22"/>
          <p:cNvSpPr/>
          <p:nvPr/>
        </p:nvSpPr>
        <p:spPr>
          <a:xfrm>
            <a:off x="827584" y="4752567"/>
            <a:ext cx="144016" cy="14401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17" y="4400273"/>
            <a:ext cx="1587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pole tekstowe 25"/>
          <p:cNvSpPr txBox="1"/>
          <p:nvPr/>
        </p:nvSpPr>
        <p:spPr>
          <a:xfrm>
            <a:off x="1043608" y="466431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5" action="ppaction://hlinksldjump"/>
              </a:rPr>
              <a:t>PRZETWÓRSTWO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33922"/>
            <a:ext cx="1587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pole tekstowe 27"/>
          <p:cNvSpPr txBox="1"/>
          <p:nvPr/>
        </p:nvSpPr>
        <p:spPr>
          <a:xfrm>
            <a:off x="5868144" y="39423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7" action="ppaction://hlinksldjump"/>
              </a:rPr>
              <a:t>ŹRÓDŁO ENERGII </a:t>
            </a:r>
            <a:endParaRPr lang="pl-P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55836"/>
            <a:ext cx="1587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pole tekstowe 28"/>
          <p:cNvSpPr txBox="1"/>
          <p:nvPr/>
        </p:nvSpPr>
        <p:spPr>
          <a:xfrm>
            <a:off x="5868144" y="43537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8" action="ppaction://hlinksldjump"/>
              </a:rPr>
              <a:t>W PRZEMYŚLE CHEMICZNYM </a:t>
            </a:r>
            <a:endParaRPr lang="pl-PL" dirty="0"/>
          </a:p>
        </p:txBody>
      </p:sp>
      <p:sp>
        <p:nvSpPr>
          <p:cNvPr id="1024" name="pole tekstowe 1023"/>
          <p:cNvSpPr txBox="1"/>
          <p:nvPr/>
        </p:nvSpPr>
        <p:spPr>
          <a:xfrm>
            <a:off x="2304868" y="6574888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hlinkClick r:id="" action="ppaction://noaction"/>
              </a:rPr>
              <a:t>KONIEC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6227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-145032" y="188640"/>
            <a:ext cx="928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GAZ ZIEMNY- ZASTOWANIA</a:t>
            </a:r>
            <a:endParaRPr lang="pl-P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trzałka zakrzywiona w górę 5">
            <a:hlinkClick r:id="rId2" action="ppaction://hlinksldjump"/>
          </p:cNvPr>
          <p:cNvSpPr/>
          <p:nvPr/>
        </p:nvSpPr>
        <p:spPr>
          <a:xfrm>
            <a:off x="8244408" y="37220"/>
            <a:ext cx="792088" cy="302840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62637"/>
            <a:ext cx="5581805" cy="3396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ostokąt 7"/>
          <p:cNvSpPr/>
          <p:nvPr/>
        </p:nvSpPr>
        <p:spPr>
          <a:xfrm>
            <a:off x="251520" y="836712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  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Gaz ziemny </a:t>
            </a:r>
            <a:r>
              <a:rPr lang="pl-PL" dirty="0" smtClean="0"/>
              <a:t>jako paliwo ma bardzo szerokie zastosowanie – jest wykorzystywany do przygotowywania posiłków, ogrzewania wody czy pomieszczeń zarówno w gospodarstwach domowych jak i w różnego rodzaju przedsiębiorstwach do celów grzewczych, w różnego rodzaju technologicznych, ma także zastosowanie do połączonego produkowania ciepła i elektryczności. Gaz ziemny jest coraz częściej stosowany do układów produkujących energię elektryczną i cieplną, ma zastosowanie także jako chłodziwo do klimatyzacji. Gaz ziemny stanowi niejednokrotnie tzw. ekologiczne paliwo do napędzania pojazdów samochodowych.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35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27088" y="928087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Ropa naftowa </a:t>
            </a:r>
            <a:r>
              <a:rPr lang="pl-PL" dirty="0" smtClean="0"/>
              <a:t>jest najcenniejszą  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hlinkClick r:id="rId2" action="ppaction://hlinksldjump"/>
              </a:rPr>
              <a:t>kopaliną</a:t>
            </a:r>
            <a:r>
              <a:rPr lang="pl-PL" dirty="0" smtClean="0"/>
              <a:t>. Stanowi niezastąpiony surowiec do produkcji tworzyw sztucznych, leków, środków piorących i czyszczących, kosmetyków i żywności. Niestety, większość wydobywanej ropy jest marnotrawiona w procesach spalania, po przerobieniu na benzynę, olej napędowy i olej opałowy.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92099" y="2405415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  <a:r>
              <a:rPr lang="pl-PL" dirty="0" smtClean="0"/>
              <a:t>  Złoża ropy naftowej występują na znacznej głębokości, rzędu kilku kilometrów, zarówno na obszarze lądów, jak i mórz. Sposób wydobywania ropy jest podobny do wydobywania gazu ziemnego. Podkładom ropy towarzyszy gaz ziemny pod wysokim ciśnieniem. Po wywierceniu otworu, początkowo ropa wypływa z niego sama. Po pewnym czasie, gdy ciśnienie się obniży, trzeba stosować pompy głębinowe lub wtłaczać do złoża wodę przez drugi otwór. Woda ma większą gęstość od ropy i dlatego gromadzi się na dnie złoża, a woda gromadzi się na powierzchni i z tego powodu pierwsza wypływa przez odwierty. 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223628" y="33265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accent6">
                    <a:lumMod val="50000"/>
                  </a:schemeClr>
                </a:solidFill>
              </a:rPr>
              <a:t>ROPA NAFTOWA I JEJ WYDOBYCIE</a:t>
            </a:r>
            <a:endParaRPr lang="pl-PL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41724"/>
            <a:ext cx="275185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75" y="4905257"/>
            <a:ext cx="2779586" cy="1834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40915"/>
            <a:ext cx="2520280" cy="1889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trzałka zakrzywiona w górę 9">
            <a:hlinkClick r:id="rId6" action="ppaction://hlinksldjump"/>
          </p:cNvPr>
          <p:cNvSpPr/>
          <p:nvPr/>
        </p:nvSpPr>
        <p:spPr>
          <a:xfrm>
            <a:off x="7992380" y="188640"/>
            <a:ext cx="987654" cy="360040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2020" y="28707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SKŁAD ROPY NAFTOWEJ</a:t>
            </a:r>
            <a:endParaRPr lang="pl-P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51520" y="1196752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  <a:r>
              <a:rPr lang="pl-PL" dirty="0" smtClean="0"/>
              <a:t>  Ropa naftowa jest mieszaniną tysięcy różnych węglowodorów. Różnice w składzie ropy pochodzącej z różnych regionów geograficznych są dość znaczne. Dlatego ropa, może być żółta, brązowa lub czarna. Do cech wspólnych wszystkich gatunków ropy należą: palność, znikoma rozpuszczalność w wodzie i gęstość mniejsza od gęstości wody (ropa „pływa” po wodzie).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97279" y="2633929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hlinkClick r:id="rId2"/>
              </a:rPr>
              <a:t>Dowiedz się więcej</a:t>
            </a:r>
            <a:endParaRPr lang="pl-PL" sz="16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51520" y="3058242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Te cechy wyjaśniają przerażające konsekwencje ekologiczne wydostawania się ropy do morza z uszkodzonych tankowców. Pływająca po wodzie ropa dociera do lądu, wsiąka w ziemię (piasek) i niszczy życie biologiczne na wszelkich obszarach.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23" y="4077072"/>
            <a:ext cx="3579944" cy="245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" y="4221088"/>
            <a:ext cx="2581275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4077072"/>
            <a:ext cx="2834640" cy="238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581127"/>
            <a:ext cx="2748585" cy="1727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trzałka zakrzywiona w górę 13">
            <a:hlinkClick r:id="rId7" action="ppaction://hlinksldjump"/>
          </p:cNvPr>
          <p:cNvSpPr/>
          <p:nvPr/>
        </p:nvSpPr>
        <p:spPr>
          <a:xfrm>
            <a:off x="7452320" y="188640"/>
            <a:ext cx="1296144" cy="432048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26852" y="11663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PRZETWÓRSTWO ROPY NAFTOWEJ</a:t>
            </a:r>
            <a:endParaRPr lang="pl-P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80577" y="639852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W celu uzyskania z ropy poszczególnych surowców, cennych dla przemysłu chemicznego, poddaje się ją wielu kolejnym procesom. Wstępne operacje przeprowadza się w </a:t>
            </a:r>
            <a:r>
              <a:rPr lang="pl-PL" dirty="0" smtClean="0">
                <a:hlinkClick r:id="rId2" action="ppaction://hlinksldjump"/>
              </a:rPr>
              <a:t>rafineriach</a:t>
            </a:r>
            <a:r>
              <a:rPr lang="pl-PL" dirty="0" smtClean="0"/>
              <a:t>. Pierwszym etapem rozdzielenia jest destylacja.</a:t>
            </a:r>
          </a:p>
          <a:p>
            <a:r>
              <a:rPr lang="pl-PL" dirty="0" smtClean="0"/>
              <a:t>   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Destylacja</a:t>
            </a:r>
            <a:r>
              <a:rPr lang="pl-PL" dirty="0" smtClean="0"/>
              <a:t> jest metodą rozdzielania mieszanin. W destylacji wykorzystuje się różnice w temperaturach wrzenia. Pierwszy wrze składnik o niższej temperaturze wrzenia. Jego para przedostaje się do chłodnicy i ulega skropleniu. Po oddestylowaniu jednego składnika i dalszym ogrzewaniu mieszaniny, jej temperatura podnosi się aż do osiągnięcia temperatury wrzenia następnego składnika. W mieszaninach zawierających wielką liczbę składników, a taką mieszaniną jest ropa naftowa, oddestylowuje po kilka składników jednocześnie.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91" y="3717032"/>
            <a:ext cx="1973222" cy="296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280576" y="4052476"/>
            <a:ext cx="6523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 skale przemysłową, w rafineriach, do rozdestylowania ropy zamiast kolby laboratoryjnej stosuje się wieżę o wysokości kilkudziesięciu metrów. Ogrzaną ropę wprowadza się ogrzanym strumieniem w połowie wysokości wieży. Lotne składniki</a:t>
            </a:r>
            <a:r>
              <a:rPr lang="pl-PL" sz="1600" dirty="0" smtClean="0"/>
              <a:t>(o niskiej temperaturze wrzenia) </a:t>
            </a:r>
            <a:r>
              <a:rPr lang="pl-PL" dirty="0" smtClean="0"/>
              <a:t>wędrują do góry wieży. składniki o wysokiej temperaturze wrzenia opadają.</a:t>
            </a:r>
          </a:p>
          <a:p>
            <a:r>
              <a:rPr lang="pl-PL" dirty="0" smtClean="0"/>
              <a:t>Przez otwory na różnych wysokościach wypuszcza się frakcje wrzące w określonym przedziale temperatur.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588224" y="3739476"/>
            <a:ext cx="2627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Końcowy wynik procesu</a:t>
            </a:r>
            <a:r>
              <a:rPr lang="pl-PL" sz="1400" dirty="0" smtClean="0"/>
              <a:t>:</a:t>
            </a:r>
            <a:endParaRPr lang="pl-PL" sz="1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916746" y="4374190"/>
            <a:ext cx="953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</a:rPr>
              <a:t>40*C-180*C</a:t>
            </a:r>
            <a:endParaRPr lang="pl-PL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879189" y="4771347"/>
            <a:ext cx="131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</a:rPr>
              <a:t>180*C-280*C</a:t>
            </a:r>
            <a:endParaRPr lang="pl-PL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916746" y="5444656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</a:rPr>
              <a:t>280*C-350*C</a:t>
            </a:r>
            <a:endParaRPr lang="pl-PL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Strzałka zakrzywiona w górę 11">
            <a:hlinkClick r:id="rId4" action="ppaction://hlinksldjump"/>
          </p:cNvPr>
          <p:cNvSpPr/>
          <p:nvPr/>
        </p:nvSpPr>
        <p:spPr>
          <a:xfrm>
            <a:off x="7879189" y="116632"/>
            <a:ext cx="1157307" cy="432048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23528" y="620688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Kopalina</a:t>
            </a:r>
            <a:r>
              <a:rPr lang="pl-PL" dirty="0" smtClean="0"/>
              <a:t> to surowiec o znaczeniu gospodarczym wydobywany z ziemi np. węgiel, ropa naftowa, sól, rudy metali.</a:t>
            </a:r>
          </a:p>
          <a:p>
            <a:endParaRPr lang="pl-PL" dirty="0" smtClean="0"/>
          </a:p>
          <a:p>
            <a:r>
              <a:rPr lang="pl-PL" dirty="0" smtClean="0"/>
              <a:t>Wyróżnia się kopaliny główne, towarzyszące i współwystępujące.</a:t>
            </a:r>
          </a:p>
          <a:p>
            <a:endParaRPr lang="pl-PL" dirty="0" smtClean="0"/>
          </a:p>
          <a:p>
            <a:r>
              <a:rPr lang="pl-PL" dirty="0" smtClean="0"/>
              <a:t>Kopaliny główne są to minerały lub skały stanowiące przedmiot samodzielnej eksploatacji górniczej.</a:t>
            </a:r>
          </a:p>
          <a:p>
            <a:endParaRPr lang="pl-PL" dirty="0" smtClean="0"/>
          </a:p>
          <a:p>
            <a:r>
              <a:rPr lang="pl-PL" dirty="0" smtClean="0"/>
              <a:t>Ze względu na stan skupienia kopaliny użyteczne dzieli się na:</a:t>
            </a:r>
          </a:p>
          <a:p>
            <a:r>
              <a:rPr lang="pl-PL" dirty="0"/>
              <a:t> </a:t>
            </a:r>
            <a:r>
              <a:rPr lang="pl-PL" dirty="0" smtClean="0"/>
              <a:t>  stałe (np. węgle, rudy, sole);</a:t>
            </a:r>
          </a:p>
          <a:p>
            <a:r>
              <a:rPr lang="pl-PL" dirty="0" smtClean="0"/>
              <a:t>   ciekłe (ropa naftowa, wody mineralne);</a:t>
            </a:r>
          </a:p>
          <a:p>
            <a:r>
              <a:rPr lang="pl-PL" dirty="0" smtClean="0"/>
              <a:t>   gazowe (gaz ziemny).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654444"/>
            <a:ext cx="5040560" cy="3203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trzałka zakrzywiona w górę 6">
            <a:hlinkClick r:id="rId3" action="ppaction://hlinksldjump"/>
          </p:cNvPr>
          <p:cNvSpPr/>
          <p:nvPr/>
        </p:nvSpPr>
        <p:spPr>
          <a:xfrm>
            <a:off x="7740352" y="116632"/>
            <a:ext cx="1296144" cy="432048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34399" y="188640"/>
            <a:ext cx="9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Rafineria ropy naftowej </a:t>
            </a:r>
            <a:r>
              <a:rPr lang="pl-PL" dirty="0" smtClean="0"/>
              <a:t>– podstawowy zakład przemysłu petrochemicznego wytwarzający paliwa, oleje, smary, asfalty oraz inne surowce wytwarzane z ropy naftowej.</a:t>
            </a:r>
          </a:p>
          <a:p>
            <a:endParaRPr lang="pl-PL" dirty="0" smtClean="0"/>
          </a:p>
          <a:p>
            <a:r>
              <a:rPr lang="pl-PL" dirty="0" smtClean="0"/>
              <a:t>Na skalę przemysłową rektyfikacja ropy naftowej odbywa się w rafineriach, w kolumnach rektyfikacyjnych. Każdy z otrzymanych produktów rozdziela się dalej (np. mazut na wazelinę i parafinę) lub poddaje się innym przemianom chemicznym (np. dostosowanie benzyny jako paliwa do silników samochodowych lub lotniczych).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51520" y="256490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Największe polskie rafinerie są w Płocku i Gdańsku.</a:t>
            </a:r>
            <a:endParaRPr lang="pl-PL" dirty="0"/>
          </a:p>
        </p:txBody>
      </p:sp>
      <p:cxnSp>
        <p:nvCxnSpPr>
          <p:cNvPr id="11" name="Łącznik prosty ze strzałką 10"/>
          <p:cNvCxnSpPr/>
          <p:nvPr/>
        </p:nvCxnSpPr>
        <p:spPr>
          <a:xfrm flipH="1">
            <a:off x="755576" y="2920133"/>
            <a:ext cx="4752528" cy="3334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6588224" y="2934236"/>
            <a:ext cx="360040" cy="4274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84" y="4872124"/>
            <a:ext cx="2615924" cy="1983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91" y="3263546"/>
            <a:ext cx="3138673" cy="1655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60" y="3342249"/>
            <a:ext cx="2932091" cy="144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82" y="4653136"/>
            <a:ext cx="1784269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Strzałka zakrzywiona w górę 20">
            <a:hlinkClick r:id="rId6" action="ppaction://hlinksldjump"/>
          </p:cNvPr>
          <p:cNvSpPr/>
          <p:nvPr/>
        </p:nvSpPr>
        <p:spPr>
          <a:xfrm>
            <a:off x="7956376" y="188640"/>
            <a:ext cx="1080120" cy="28803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85161" y="1124744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Gaz ziemny zwany również błękitnym paliwem – rodzaj paliwa kopalnego pochodzenia organicznego, gaz zbierający się w skorupie ziemskiej w pokładach wypełniających przestrzenie, niekiedy pod wysokim ciśnieniem. Pokłady gazu ziemnego występują samodzielnie lub towarzyszą złożom ropy naftowej lub węgla kamiennego.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115616" y="476672"/>
            <a:ext cx="716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GAZ ZIEMNY JAKO ŹRÓDŁO ENERGII</a:t>
            </a:r>
            <a:endParaRPr lang="pl-PL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1519" y="2828836"/>
            <a:ext cx="85025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  <a:r>
              <a:rPr lang="pl-PL" dirty="0" smtClean="0"/>
              <a:t>  Z gazu ziemnego uzyskuje się ponad 20 procent energii wytwarzanej na świecie. </a:t>
            </a:r>
            <a:r>
              <a:rPr lang="pl-PL" i="1" dirty="0" smtClean="0">
                <a:hlinkClick r:id="rId2" action="ppaction://hlinksldjump"/>
              </a:rPr>
              <a:t>Jakie jest pochodzenie tego surowca?</a:t>
            </a:r>
            <a:r>
              <a:rPr lang="pl-PL" i="1" dirty="0" smtClean="0"/>
              <a:t> </a:t>
            </a:r>
            <a:r>
              <a:rPr lang="pl-PL" i="1" dirty="0" smtClean="0">
                <a:hlinkClick r:id="rId3" action="ppaction://hlinksldjump"/>
              </a:rPr>
              <a:t>Jak przebiega proces jego oczyszczania?</a:t>
            </a:r>
            <a:endParaRPr lang="pl-PL" i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355" y="3510529"/>
            <a:ext cx="4492564" cy="336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trzałka zakrzywiona w górę 8">
            <a:hlinkClick r:id="rId5" action="ppaction://hlinksldjump"/>
          </p:cNvPr>
          <p:cNvSpPr/>
          <p:nvPr/>
        </p:nvSpPr>
        <p:spPr>
          <a:xfrm>
            <a:off x="7524328" y="188640"/>
            <a:ext cx="936104" cy="28803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7504" y="980728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  Zdaniem wielu naukowców 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gaz ziemny </a:t>
            </a:r>
            <a:r>
              <a:rPr lang="pl-PL" dirty="0" smtClean="0"/>
              <a:t>powstawał przez niezliczone wieki z gnijących szczątków roślin i zwierząt, w tym planktonu. Według tej teorii materia organiczna przekształciła się w paliwa kopalne — węgiel, gaz i ropę — wskutek działania drobnoustrojów, ciśnienia wywieranego przez osady nagromadzone w wyższych warstwach oraz wewnętrznego ciepła Ziemi. Stopniowo gaz zbierał się w przestrzeniach między porowatymi skałami, tworząc ogromne pokłady izolowane od góry warstwą skał nieprzepuszczalnych. Niektóre złoża są naprawdę gigantyczne — zawierają biliony metrów sześciennych tego surowca.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39552" y="40466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POCHODZENIE GAZU ZIEMNEGO </a:t>
            </a:r>
            <a:endParaRPr lang="pl-PL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8" y="3220290"/>
            <a:ext cx="4205541" cy="3656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trzałka zakrzywiona w górę 6">
            <a:hlinkClick r:id="rId3" action="ppaction://hlinksldjump"/>
          </p:cNvPr>
          <p:cNvSpPr/>
          <p:nvPr/>
        </p:nvSpPr>
        <p:spPr>
          <a:xfrm>
            <a:off x="7380312" y="188640"/>
            <a:ext cx="1152128" cy="360040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270" y="3213719"/>
            <a:ext cx="4356230" cy="34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88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7504" y="527792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  Po wydobyciu 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gaz ziemny </a:t>
            </a:r>
            <a:r>
              <a:rPr lang="pl-PL" dirty="0" smtClean="0"/>
              <a:t>jest przesyłany rurociągami do rafinerii, gdzie eliminuje się z niego niepożądane substancje, między innymi dwutlenek węgla, siarkowodór, dwutlenek siarki oraz wodę, która powoduje korozję rur. Następnie w bardzo niskich temperaturach przeprowadza się destylację gazu ziemnego, żeby usunąć z niego niepalny azot, natomiast uzyskać cenny hel, butan, etan i propan. Końcowym produktem jest niemal czysty metan — gaz bezbarwny, bezwonny i palny.</a:t>
            </a:r>
          </a:p>
          <a:p>
            <a:r>
              <a:rPr lang="pl-PL" dirty="0" smtClean="0"/>
              <a:t>   Aby z gazu ziemnego można było bezpiecznie korzystać w domu, nawania się go związkami chemicznymi o mocnym zapachu, zawierającymi siarkę. Dzięki temu łatwo wykryć nieszczelności w instalacjach gazowych i zapobiec wybuchowi. Gaz ziemny jest znacznie czystszy ekologicznie od innych paliw kopalnych, na przykład węgla czy ropy.</a:t>
            </a:r>
          </a:p>
          <a:p>
            <a:r>
              <a:rPr lang="pl-PL" dirty="0" smtClean="0"/>
              <a:t>   Gaz ten łatwiej transportować, gdy się go schłodzi do bardzo niskich temperatur i przekształci w postać ciekłą (LNG). Wyodrębnione z niego butan i propan też są zwykle zamieniane w gaz płynny (LPG), wykorzystywany w kuchenkach i grillach gazowych i powszechnie używany jako paliwo do pojazdów: autobusów, ciężarówek, samochodów osobowych czy traktorów. Ponadto butan i propan znajdują zastosowanie w produkcji różnych wyrobów, między innymi tworzyw sztucznych, rozpuszczalników oraz włókien syntetycznych.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115616" y="3162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OBRÓBKA GAZU </a:t>
            </a:r>
            <a:endParaRPr lang="pl-PL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36" y="5229200"/>
            <a:ext cx="2088232" cy="1573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62653"/>
            <a:ext cx="2232248" cy="1340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trzałka zakrzywiona w górę 7">
            <a:hlinkClick r:id="rId4" action="ppaction://hlinksldjump"/>
          </p:cNvPr>
          <p:cNvSpPr/>
          <p:nvPr/>
        </p:nvSpPr>
        <p:spPr>
          <a:xfrm>
            <a:off x="7380312" y="116632"/>
            <a:ext cx="1008112" cy="28803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230</TotalTime>
  <Words>1091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Georgia</vt:lpstr>
      <vt:lpstr>Trebuchet MS</vt:lpstr>
      <vt:lpstr>Aerodynamiczny</vt:lpstr>
      <vt:lpstr>ROPA NAFTOWA  I GAZ ZIEMNY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ROPA NAFTOWA  I GAZ ZIEMNY</dc:title>
  <dc:creator>Mariusz</dc:creator>
  <cp:lastModifiedBy>user</cp:lastModifiedBy>
  <cp:revision>24</cp:revision>
  <dcterms:created xsi:type="dcterms:W3CDTF">2014-11-01T14:08:06Z</dcterms:created>
  <dcterms:modified xsi:type="dcterms:W3CDTF">2020-03-16T21:21:16Z</dcterms:modified>
</cp:coreProperties>
</file>